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Yeon Sung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jf8NhvNwq6QwgeFMvIOEIXZ1Cn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YeonSung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9a64e74f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59a64e74f0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93919181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5939191816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9b9c920a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59b9c920a6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9b9c923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59b9c9233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9b9c9233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59b9c9233d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9b9c9233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59b9c9233d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9b9c9233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59b9c9233d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9b9c9233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59b9c9233d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9b9c9233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59b9c9233d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9b9c9233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59b9c9233d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9a64e74f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259a64e74f0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9b9c920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59b9c920a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9b9c920a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59b9c920a6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9b9c9233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59b9c9233d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9b9c920a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59b9c920a6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8dc4f71f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58dc4f71f3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9a64e74f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59a64e74f0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9a64e74f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59a64e74f0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9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gif"/><Relationship Id="rId4" Type="http://schemas.openxmlformats.org/officeDocument/2006/relationships/image" Target="../media/image19.gif"/><Relationship Id="rId5" Type="http://schemas.openxmlformats.org/officeDocument/2006/relationships/image" Target="../media/image24.gif"/><Relationship Id="rId6" Type="http://schemas.openxmlformats.org/officeDocument/2006/relationships/image" Target="../media/image2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3048000" y="2240890"/>
            <a:ext cx="6096000" cy="1115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82563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600" u="none" cap="none" strike="noStrike">
                <a:solidFill>
                  <a:srgbClr val="667767"/>
                </a:solidFill>
                <a:latin typeface="Arial"/>
                <a:ea typeface="Arial"/>
                <a:cs typeface="Arial"/>
                <a:sym typeface="Arial"/>
              </a:rPr>
              <a:t>수담터(手談攄)</a:t>
            </a:r>
            <a:endParaRPr/>
          </a:p>
          <a:p>
            <a:pPr indent="0" lvl="0" marL="182563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(손 수 말씀 담 펼칠 터)</a:t>
            </a:r>
            <a:endParaRPr b="0" i="0" sz="9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82563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청각 장애인을 위한 수어 생성 모델</a:t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3717447" y="4925509"/>
            <a:ext cx="4757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음성팀 : </a:t>
            </a:r>
            <a:r>
              <a:rPr b="0" i="0" lang="en-US" sz="2800" u="none" cap="none" strike="noStrike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김선빈</a:t>
            </a:r>
            <a:r>
              <a:rPr lang="en-US" sz="2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	</a:t>
            </a:r>
            <a:r>
              <a:rPr b="0" i="0" lang="en-US" sz="2800" u="none" cap="none" strike="noStrike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김정은	</a:t>
            </a:r>
            <a:r>
              <a:rPr lang="en-US" sz="2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송도훈</a:t>
            </a:r>
            <a:endParaRPr b="0" i="0" sz="2800" u="none" cap="none" strike="noStrike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영상팀 : 김예원	박진용</a:t>
            </a:r>
            <a:endParaRPr sz="2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5223004" y="4271058"/>
            <a:ext cx="174599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♛ members ♛</a:t>
            </a:r>
            <a:endParaRPr sz="20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7767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9a64e74f0_0_39"/>
          <p:cNvSpPr/>
          <p:nvPr/>
        </p:nvSpPr>
        <p:spPr>
          <a:xfrm>
            <a:off x="238125" y="190500"/>
            <a:ext cx="11715900" cy="6477000"/>
          </a:xfrm>
          <a:prstGeom prst="rect">
            <a:avLst/>
          </a:prstGeom>
          <a:solidFill>
            <a:srgbClr val="F7F6F1"/>
          </a:solidFill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g259a64e74f0_0_39"/>
          <p:cNvSpPr/>
          <p:nvPr/>
        </p:nvSpPr>
        <p:spPr>
          <a:xfrm>
            <a:off x="238125" y="190500"/>
            <a:ext cx="11715900" cy="77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</a:rPr>
              <a:t>data</a:t>
            </a:r>
            <a:endParaRPr sz="2400">
              <a:solidFill>
                <a:srgbClr val="3F3F3F"/>
              </a:solidFill>
            </a:endParaRPr>
          </a:p>
        </p:txBody>
      </p:sp>
      <p:sp>
        <p:nvSpPr>
          <p:cNvPr id="186" name="Google Shape;186;g259a64e74f0_0_39"/>
          <p:cNvSpPr txBox="1"/>
          <p:nvPr/>
        </p:nvSpPr>
        <p:spPr>
          <a:xfrm>
            <a:off x="1026900" y="1493650"/>
            <a:ext cx="3136800" cy="9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Data 사진, 설명, json파일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7" name="Google Shape;187;g259a64e74f0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800" y="1009772"/>
            <a:ext cx="8340074" cy="1663950"/>
          </a:xfrm>
          <a:prstGeom prst="rect">
            <a:avLst/>
          </a:prstGeom>
          <a:noFill/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</p:pic>
      <p:pic>
        <p:nvPicPr>
          <p:cNvPr id="188" name="Google Shape;188;g259a64e74f0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25" y="2721400"/>
            <a:ext cx="5228401" cy="2285750"/>
          </a:xfrm>
          <a:prstGeom prst="rect">
            <a:avLst/>
          </a:prstGeom>
          <a:noFill/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</p:pic>
      <p:pic>
        <p:nvPicPr>
          <p:cNvPr id="189" name="Google Shape;189;g259a64e74f0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525" y="3070475"/>
            <a:ext cx="5995950" cy="3227350"/>
          </a:xfrm>
          <a:prstGeom prst="rect">
            <a:avLst/>
          </a:prstGeom>
          <a:noFill/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7767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939191816_0_8"/>
          <p:cNvSpPr/>
          <p:nvPr/>
        </p:nvSpPr>
        <p:spPr>
          <a:xfrm>
            <a:off x="238050" y="190500"/>
            <a:ext cx="11715900" cy="6477000"/>
          </a:xfrm>
          <a:prstGeom prst="rect">
            <a:avLst/>
          </a:prstGeom>
          <a:solidFill>
            <a:srgbClr val="F7F6F1"/>
          </a:solidFill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g25939191816_0_8"/>
          <p:cNvSpPr/>
          <p:nvPr/>
        </p:nvSpPr>
        <p:spPr>
          <a:xfrm>
            <a:off x="238125" y="190500"/>
            <a:ext cx="11715900" cy="77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3F3F3F"/>
                </a:solidFill>
              </a:rPr>
              <a:t>Result</a:t>
            </a:r>
            <a:endParaRPr i="1" sz="2400">
              <a:solidFill>
                <a:srgbClr val="3F3F3F"/>
              </a:solidFill>
            </a:endParaRPr>
          </a:p>
        </p:txBody>
      </p:sp>
      <p:pic>
        <p:nvPicPr>
          <p:cNvPr id="196" name="Google Shape;196;g25939191816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213" y="1501063"/>
            <a:ext cx="3476625" cy="676275"/>
          </a:xfrm>
          <a:prstGeom prst="rect">
            <a:avLst/>
          </a:prstGeom>
          <a:noFill/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</p:pic>
      <p:pic>
        <p:nvPicPr>
          <p:cNvPr id="197" name="Google Shape;197;g25939191816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1247625"/>
            <a:ext cx="3219450" cy="1447800"/>
          </a:xfrm>
          <a:prstGeom prst="rect">
            <a:avLst/>
          </a:prstGeom>
          <a:noFill/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</p:pic>
      <p:pic>
        <p:nvPicPr>
          <p:cNvPr id="198" name="Google Shape;198;g25939191816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6575" y="3033375"/>
            <a:ext cx="5126376" cy="2669825"/>
          </a:xfrm>
          <a:prstGeom prst="rect">
            <a:avLst/>
          </a:prstGeom>
          <a:noFill/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</p:pic>
      <p:pic>
        <p:nvPicPr>
          <p:cNvPr id="199" name="Google Shape;199;g25939191816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1974" y="3033370"/>
            <a:ext cx="5126374" cy="2941154"/>
          </a:xfrm>
          <a:prstGeom prst="rect">
            <a:avLst/>
          </a:prstGeom>
          <a:noFill/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7767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9b9c920a6_1_19"/>
          <p:cNvSpPr/>
          <p:nvPr/>
        </p:nvSpPr>
        <p:spPr>
          <a:xfrm>
            <a:off x="238050" y="190500"/>
            <a:ext cx="11715900" cy="6477000"/>
          </a:xfrm>
          <a:prstGeom prst="rect">
            <a:avLst/>
          </a:prstGeom>
          <a:solidFill>
            <a:srgbClr val="F7F6F1"/>
          </a:solidFill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g259b9c920a6_1_19"/>
          <p:cNvSpPr/>
          <p:nvPr/>
        </p:nvSpPr>
        <p:spPr>
          <a:xfrm>
            <a:off x="238125" y="190500"/>
            <a:ext cx="11715900" cy="77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</a:rPr>
              <a:t>개선점</a:t>
            </a:r>
            <a:endParaRPr sz="2400">
              <a:solidFill>
                <a:srgbClr val="3F3F3F"/>
              </a:solidFill>
            </a:endParaRPr>
          </a:p>
        </p:txBody>
      </p:sp>
      <p:sp>
        <p:nvSpPr>
          <p:cNvPr id="206" name="Google Shape;206;g259b9c920a6_1_19"/>
          <p:cNvSpPr txBox="1"/>
          <p:nvPr/>
        </p:nvSpPr>
        <p:spPr>
          <a:xfrm>
            <a:off x="1399625" y="1931750"/>
            <a:ext cx="6512400" cy="23712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❏"/>
            </a:pPr>
            <a:r>
              <a:rPr b="1" lang="en-US" sz="2000">
                <a:latin typeface="Malgun Gothic"/>
                <a:ea typeface="Malgun Gothic"/>
                <a:cs typeface="Malgun Gothic"/>
                <a:sym typeface="Malgun Gothic"/>
              </a:rPr>
              <a:t>Wav2vec fine-tuning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❏"/>
            </a:pPr>
            <a:r>
              <a:rPr b="1" lang="en-US" sz="2000">
                <a:latin typeface="Malgun Gothic"/>
                <a:ea typeface="Malgun Gothic"/>
                <a:cs typeface="Malgun Gothic"/>
                <a:sym typeface="Malgun Gothic"/>
              </a:rPr>
              <a:t>데이터 수집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❏"/>
            </a:pPr>
            <a:r>
              <a:rPr b="1" lang="en-US" sz="2000">
                <a:latin typeface="Malgun Gothic"/>
                <a:ea typeface="Malgun Gothic"/>
                <a:cs typeface="Malgun Gothic"/>
                <a:sym typeface="Malgun Gothic"/>
              </a:rPr>
              <a:t>text2keypoint 모델 변경 및 개선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7767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9b9c9233d_0_0"/>
          <p:cNvSpPr/>
          <p:nvPr/>
        </p:nvSpPr>
        <p:spPr>
          <a:xfrm>
            <a:off x="238125" y="190500"/>
            <a:ext cx="11715900" cy="6477000"/>
          </a:xfrm>
          <a:prstGeom prst="rect">
            <a:avLst/>
          </a:prstGeom>
          <a:solidFill>
            <a:srgbClr val="F7F6F1"/>
          </a:solidFill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2" name="Google Shape;212;g259b9c9233d_0_0"/>
          <p:cNvSpPr/>
          <p:nvPr/>
        </p:nvSpPr>
        <p:spPr>
          <a:xfrm>
            <a:off x="238125" y="190500"/>
            <a:ext cx="11715900" cy="77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3F3F3F"/>
                </a:solidFill>
              </a:rPr>
              <a:t> ☁︎ Keypoint &amp; openpose</a:t>
            </a:r>
            <a:endParaRPr b="1" sz="2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g259b9c9233d_0_0"/>
          <p:cNvSpPr txBox="1"/>
          <p:nvPr/>
        </p:nvSpPr>
        <p:spPr>
          <a:xfrm>
            <a:off x="6567600" y="4871950"/>
            <a:ext cx="2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4" name="Google Shape;214;g259b9c9233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175" y="1271550"/>
            <a:ext cx="5914600" cy="4887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323850">
              <a:srgbClr val="000000">
                <a:alpha val="42000"/>
              </a:srgbClr>
            </a:outerShdw>
          </a:effectLst>
        </p:spPr>
      </p:pic>
      <p:sp>
        <p:nvSpPr>
          <p:cNvPr id="215" name="Google Shape;215;g259b9c9233d_0_0"/>
          <p:cNvSpPr txBox="1"/>
          <p:nvPr/>
        </p:nvSpPr>
        <p:spPr>
          <a:xfrm>
            <a:off x="349375" y="2903600"/>
            <a:ext cx="574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object detection과 함께 매우 popular한 task 중 하나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g259b9c9233d_0_0"/>
          <p:cNvSpPr txBox="1"/>
          <p:nvPr/>
        </p:nvSpPr>
        <p:spPr>
          <a:xfrm>
            <a:off x="618925" y="2294675"/>
            <a:ext cx="395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keypoint detection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g259b9c9233d_0_0"/>
          <p:cNvSpPr txBox="1"/>
          <p:nvPr/>
        </p:nvSpPr>
        <p:spPr>
          <a:xfrm>
            <a:off x="618925" y="3796050"/>
            <a:ext cx="395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openpose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g259b9c9233d_0_0"/>
          <p:cNvSpPr txBox="1"/>
          <p:nvPr/>
        </p:nvSpPr>
        <p:spPr>
          <a:xfrm>
            <a:off x="289475" y="4503475"/>
            <a:ext cx="52509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keypoint detectoin과 시각화를 동시에 해주는 Library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7767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9b9c9233d_0_11"/>
          <p:cNvSpPr/>
          <p:nvPr/>
        </p:nvSpPr>
        <p:spPr>
          <a:xfrm>
            <a:off x="238125" y="190500"/>
            <a:ext cx="11715900" cy="6477000"/>
          </a:xfrm>
          <a:prstGeom prst="rect">
            <a:avLst/>
          </a:prstGeom>
          <a:solidFill>
            <a:srgbClr val="F7F6F1"/>
          </a:solidFill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24" name="Google Shape;224;g259b9c9233d_0_11"/>
          <p:cNvSpPr/>
          <p:nvPr/>
        </p:nvSpPr>
        <p:spPr>
          <a:xfrm>
            <a:off x="238125" y="190500"/>
            <a:ext cx="11715900" cy="77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3F3F3F"/>
                </a:solidFill>
              </a:rPr>
              <a:t> ☁︎ model - diffusion</a:t>
            </a:r>
            <a:endParaRPr b="1" sz="2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g259b9c9233d_0_11"/>
          <p:cNvSpPr txBox="1"/>
          <p:nvPr/>
        </p:nvSpPr>
        <p:spPr>
          <a:xfrm>
            <a:off x="6567600" y="4871950"/>
            <a:ext cx="2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g259b9c9233d_0_11"/>
          <p:cNvSpPr txBox="1"/>
          <p:nvPr/>
        </p:nvSpPr>
        <p:spPr>
          <a:xfrm>
            <a:off x="262525" y="959350"/>
            <a:ext cx="224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Malgun Gothic"/>
                <a:ea typeface="Malgun Gothic"/>
                <a:cs typeface="Malgun Gothic"/>
                <a:sym typeface="Malgun Gothic"/>
              </a:rPr>
              <a:t>GAN 을 잇는 후속 모델</a:t>
            </a:r>
            <a:endParaRPr b="1"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7" name="Google Shape;227;g259b9c9233d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950" y="1958125"/>
            <a:ext cx="10052675" cy="3781825"/>
          </a:xfrm>
          <a:prstGeom prst="rect">
            <a:avLst/>
          </a:prstGeom>
          <a:noFill/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7767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9b9c9233d_1_5"/>
          <p:cNvSpPr/>
          <p:nvPr/>
        </p:nvSpPr>
        <p:spPr>
          <a:xfrm>
            <a:off x="238125" y="190500"/>
            <a:ext cx="11715900" cy="6477000"/>
          </a:xfrm>
          <a:prstGeom prst="rect">
            <a:avLst/>
          </a:prstGeom>
          <a:solidFill>
            <a:srgbClr val="F7F6F1"/>
          </a:solidFill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3" name="Google Shape;233;g259b9c9233d_1_5"/>
          <p:cNvSpPr/>
          <p:nvPr/>
        </p:nvSpPr>
        <p:spPr>
          <a:xfrm>
            <a:off x="238125" y="190500"/>
            <a:ext cx="11715900" cy="77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3F3F3F"/>
                </a:solidFill>
              </a:rPr>
              <a:t> ☁︎ model - diffusion</a:t>
            </a:r>
            <a:endParaRPr b="1" sz="2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g259b9c9233d_1_5"/>
          <p:cNvSpPr txBox="1"/>
          <p:nvPr/>
        </p:nvSpPr>
        <p:spPr>
          <a:xfrm>
            <a:off x="6567600" y="4871950"/>
            <a:ext cx="2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g259b9c9233d_1_5"/>
          <p:cNvSpPr txBox="1"/>
          <p:nvPr/>
        </p:nvSpPr>
        <p:spPr>
          <a:xfrm>
            <a:off x="262525" y="959350"/>
            <a:ext cx="224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Malgun Gothic"/>
                <a:ea typeface="Malgun Gothic"/>
                <a:cs typeface="Malgun Gothic"/>
                <a:sym typeface="Malgun Gothic"/>
              </a:rPr>
              <a:t>GAN 을 잇는 후속 모델</a:t>
            </a:r>
            <a:endParaRPr b="1"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6" name="Google Shape;236;g259b9c9233d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325" y="2093653"/>
            <a:ext cx="10148950" cy="431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7767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9b9c9233d_0_19"/>
          <p:cNvSpPr/>
          <p:nvPr/>
        </p:nvSpPr>
        <p:spPr>
          <a:xfrm>
            <a:off x="238125" y="190500"/>
            <a:ext cx="11715900" cy="6477000"/>
          </a:xfrm>
          <a:prstGeom prst="rect">
            <a:avLst/>
          </a:prstGeom>
          <a:solidFill>
            <a:srgbClr val="F7F6F1"/>
          </a:solidFill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42" name="Google Shape;242;g259b9c9233d_0_19"/>
          <p:cNvSpPr/>
          <p:nvPr/>
        </p:nvSpPr>
        <p:spPr>
          <a:xfrm>
            <a:off x="238125" y="190500"/>
            <a:ext cx="11715900" cy="77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3F3F3F"/>
                </a:solidFill>
              </a:rPr>
              <a:t> ☁︎ model - diffusion</a:t>
            </a:r>
            <a:endParaRPr b="1" sz="2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g259b9c9233d_0_19"/>
          <p:cNvSpPr txBox="1"/>
          <p:nvPr/>
        </p:nvSpPr>
        <p:spPr>
          <a:xfrm>
            <a:off x="6567600" y="4871950"/>
            <a:ext cx="2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g259b9c9233d_0_19"/>
          <p:cNvSpPr txBox="1"/>
          <p:nvPr/>
        </p:nvSpPr>
        <p:spPr>
          <a:xfrm>
            <a:off x="262525" y="959350"/>
            <a:ext cx="276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algun Gothic"/>
                <a:ea typeface="Malgun Gothic"/>
                <a:cs typeface="Malgun Gothic"/>
                <a:sym typeface="Malgun Gothic"/>
              </a:rPr>
              <a:t>diffusion in photoshop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5" name="Google Shape;245;g259b9c9233d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003" y="1811825"/>
            <a:ext cx="8712801" cy="454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100000" dist="104775">
              <a:srgbClr val="000000">
                <a:alpha val="42000"/>
              </a:srgbClr>
            </a:outerShdw>
          </a:effectLst>
        </p:spPr>
      </p:pic>
      <p:sp>
        <p:nvSpPr>
          <p:cNvPr id="246" name="Google Shape;246;g259b9c9233d_0_19"/>
          <p:cNvSpPr txBox="1"/>
          <p:nvPr/>
        </p:nvSpPr>
        <p:spPr>
          <a:xfrm>
            <a:off x="9518000" y="6398800"/>
            <a:ext cx="2385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chemeClr val="dk1"/>
                </a:solidFill>
              </a:rPr>
              <a:t>출처 : https://www.youtube.com/watch?v=reXSmvoZ6Qs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g259b9c9233d_0_19"/>
          <p:cNvSpPr txBox="1"/>
          <p:nvPr/>
        </p:nvSpPr>
        <p:spPr>
          <a:xfrm>
            <a:off x="1608175" y="1534650"/>
            <a:ext cx="13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outpainting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g259b9c9233d_0_19"/>
          <p:cNvSpPr txBox="1"/>
          <p:nvPr/>
        </p:nvSpPr>
        <p:spPr>
          <a:xfrm>
            <a:off x="6346225" y="1458450"/>
            <a:ext cx="13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inpainting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7767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9b9c9233d_0_30"/>
          <p:cNvSpPr/>
          <p:nvPr/>
        </p:nvSpPr>
        <p:spPr>
          <a:xfrm>
            <a:off x="238125" y="190500"/>
            <a:ext cx="11715900" cy="6477000"/>
          </a:xfrm>
          <a:prstGeom prst="rect">
            <a:avLst/>
          </a:prstGeom>
          <a:solidFill>
            <a:srgbClr val="F7F6F1"/>
          </a:solidFill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54" name="Google Shape;254;g259b9c9233d_0_30"/>
          <p:cNvSpPr/>
          <p:nvPr/>
        </p:nvSpPr>
        <p:spPr>
          <a:xfrm>
            <a:off x="238125" y="190500"/>
            <a:ext cx="11715900" cy="77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3F3F3F"/>
                </a:solidFill>
              </a:rPr>
              <a:t> ☁︎ model - diffusion</a:t>
            </a:r>
            <a:endParaRPr b="1" sz="2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g259b9c9233d_0_30"/>
          <p:cNvSpPr txBox="1"/>
          <p:nvPr/>
        </p:nvSpPr>
        <p:spPr>
          <a:xfrm>
            <a:off x="6567600" y="4871950"/>
            <a:ext cx="2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g259b9c9233d_0_30"/>
          <p:cNvSpPr txBox="1"/>
          <p:nvPr/>
        </p:nvSpPr>
        <p:spPr>
          <a:xfrm>
            <a:off x="9518000" y="6398800"/>
            <a:ext cx="2385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</a:rPr>
              <a:t>출처 : https://www.youtube.com/watch?v=reXSmvoZ6Qs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g259b9c9233d_0_30"/>
          <p:cNvSpPr txBox="1"/>
          <p:nvPr/>
        </p:nvSpPr>
        <p:spPr>
          <a:xfrm>
            <a:off x="4292475" y="1337675"/>
            <a:ext cx="4023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The Generative Learning Trilemma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g259b9c9233d_0_30"/>
          <p:cNvSpPr/>
          <p:nvPr/>
        </p:nvSpPr>
        <p:spPr>
          <a:xfrm>
            <a:off x="5616975" y="2417253"/>
            <a:ext cx="1230600" cy="123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6780000" dist="2190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HQ</a:t>
            </a:r>
            <a:endParaRPr/>
          </a:p>
        </p:txBody>
      </p:sp>
      <p:sp>
        <p:nvSpPr>
          <p:cNvPr id="259" name="Google Shape;259;g259b9c9233d_0_30"/>
          <p:cNvSpPr/>
          <p:nvPr/>
        </p:nvSpPr>
        <p:spPr>
          <a:xfrm>
            <a:off x="6847650" y="4108150"/>
            <a:ext cx="1230600" cy="123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6780000" dist="2190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Diversity</a:t>
            </a:r>
            <a:endParaRPr/>
          </a:p>
        </p:txBody>
      </p:sp>
      <p:sp>
        <p:nvSpPr>
          <p:cNvPr id="260" name="Google Shape;260;g259b9c9233d_0_30"/>
          <p:cNvSpPr/>
          <p:nvPr/>
        </p:nvSpPr>
        <p:spPr>
          <a:xfrm>
            <a:off x="4387675" y="4108150"/>
            <a:ext cx="1230600" cy="123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6780000" dist="2190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7767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9b9c9233d_0_38"/>
          <p:cNvSpPr/>
          <p:nvPr/>
        </p:nvSpPr>
        <p:spPr>
          <a:xfrm>
            <a:off x="238125" y="190500"/>
            <a:ext cx="11715900" cy="6477000"/>
          </a:xfrm>
          <a:prstGeom prst="rect">
            <a:avLst/>
          </a:prstGeom>
          <a:solidFill>
            <a:srgbClr val="F7F6F1"/>
          </a:solidFill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66" name="Google Shape;266;g259b9c9233d_0_38"/>
          <p:cNvSpPr/>
          <p:nvPr/>
        </p:nvSpPr>
        <p:spPr>
          <a:xfrm>
            <a:off x="238125" y="190500"/>
            <a:ext cx="11715900" cy="77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3F3F3F"/>
                </a:solidFill>
              </a:rPr>
              <a:t> ☁︎ model - diffusion + control net</a:t>
            </a:r>
            <a:endParaRPr b="1" sz="2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g259b9c9233d_0_38"/>
          <p:cNvSpPr txBox="1"/>
          <p:nvPr/>
        </p:nvSpPr>
        <p:spPr>
          <a:xfrm>
            <a:off x="6567600" y="4871950"/>
            <a:ext cx="2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g259b9c9233d_0_38"/>
          <p:cNvSpPr txBox="1"/>
          <p:nvPr/>
        </p:nvSpPr>
        <p:spPr>
          <a:xfrm>
            <a:off x="9518000" y="6398800"/>
            <a:ext cx="2385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</a:rPr>
              <a:t>출처 : https://www.youtube.com/watch?v=reXSmvoZ6Qs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9" name="Google Shape;269;g259b9c9233d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628" y="2334175"/>
            <a:ext cx="9762447" cy="205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120000" dist="2190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7767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9b9c9233d_0_46"/>
          <p:cNvSpPr/>
          <p:nvPr/>
        </p:nvSpPr>
        <p:spPr>
          <a:xfrm>
            <a:off x="238125" y="190500"/>
            <a:ext cx="11715900" cy="6477000"/>
          </a:xfrm>
          <a:prstGeom prst="rect">
            <a:avLst/>
          </a:prstGeom>
          <a:solidFill>
            <a:srgbClr val="F7F6F1"/>
          </a:solidFill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75" name="Google Shape;275;g259b9c9233d_0_46"/>
          <p:cNvSpPr/>
          <p:nvPr/>
        </p:nvSpPr>
        <p:spPr>
          <a:xfrm>
            <a:off x="238125" y="190500"/>
            <a:ext cx="11715900" cy="77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3F3F3F"/>
                </a:solidFill>
              </a:rPr>
              <a:t> ☁︎ result</a:t>
            </a:r>
            <a:endParaRPr b="1" sz="2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g259b9c9233d_0_46"/>
          <p:cNvSpPr txBox="1"/>
          <p:nvPr/>
        </p:nvSpPr>
        <p:spPr>
          <a:xfrm>
            <a:off x="6567600" y="4871950"/>
            <a:ext cx="2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g259b9c9233d_0_46"/>
          <p:cNvSpPr txBox="1"/>
          <p:nvPr/>
        </p:nvSpPr>
        <p:spPr>
          <a:xfrm>
            <a:off x="9518000" y="6398800"/>
            <a:ext cx="2385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</a:rPr>
              <a:t>출처 : https://www.youtube.com/watch?v=reXSmvoZ6Qs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8" name="Google Shape;278;g259b9c9233d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400" y="1766925"/>
            <a:ext cx="2259950" cy="406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59b9c9233d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125" y="1766910"/>
            <a:ext cx="2259950" cy="4067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59b9c9233d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1822" y="1766900"/>
            <a:ext cx="2259950" cy="406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59b9c9233d_0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88250" y="1744625"/>
            <a:ext cx="2259950" cy="4067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7767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9a64e74f0_0_18"/>
          <p:cNvSpPr/>
          <p:nvPr/>
        </p:nvSpPr>
        <p:spPr>
          <a:xfrm>
            <a:off x="238050" y="190500"/>
            <a:ext cx="11715900" cy="6477000"/>
          </a:xfrm>
          <a:prstGeom prst="rect">
            <a:avLst/>
          </a:prstGeom>
          <a:solidFill>
            <a:srgbClr val="F7F6F1"/>
          </a:solidFill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g259a64e74f0_0_18"/>
          <p:cNvSpPr/>
          <p:nvPr/>
        </p:nvSpPr>
        <p:spPr>
          <a:xfrm>
            <a:off x="238125" y="190500"/>
            <a:ext cx="11715900" cy="77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</a:rPr>
              <a:t>주제 선정 배경</a:t>
            </a:r>
            <a:endParaRPr b="1" sz="2400">
              <a:solidFill>
                <a:srgbClr val="3F3F3F"/>
              </a:solidFill>
            </a:endParaRPr>
          </a:p>
        </p:txBody>
      </p:sp>
      <p:sp>
        <p:nvSpPr>
          <p:cNvPr id="93" name="Google Shape;93;g259a64e74f0_0_18"/>
          <p:cNvSpPr txBox="1"/>
          <p:nvPr/>
        </p:nvSpPr>
        <p:spPr>
          <a:xfrm>
            <a:off x="3873075" y="1168300"/>
            <a:ext cx="7694100" cy="4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❏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2022년 통계청 기준 국내 청각장애인의 수는 약 41만명으로 집계되며 대부분의 농인들은 수어를 이용하여 의사소통을 진행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❏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한국 수어는 한국어와 다른 언어이며 한국어로 이뤄진 의사소통 방식(구어, 문자)으로 농인에게 정확한 의미 전달이 어려울 수 있으며, 농인-청인 간 의사소통 및 정보전달을 위해 TV 자막, 필담 등의 대안적 방법이 주로 활용되나, 수어와 한국어의 통사 구조 차이로 인해 한계가 존재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❏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필담의 경우, 약 12% 농인만이 청인 수준으로 모든 의미를 완벽하게 이해하고, TV자막의 경우 약 9% 농인만이 의미를 의해하며 농인의 문맹률은 약 30%에 달하는 것으로 추정되고 있어 한국어 문자기반의 소통이 어려움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❏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특히 재해, 재난 상황 등에서 자유롭지 않은 정보 접근으로 인해 경제적 피해, 생명 피해 등 차별에 노출 빈도 및 확률이 청인에 비해 높음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" name="Google Shape;94;g259a64e74f0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00" y="1310800"/>
            <a:ext cx="3034125" cy="28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59a64e74f0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00" y="4394775"/>
            <a:ext cx="5491625" cy="20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7767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9b9c920a6_0_0"/>
          <p:cNvSpPr/>
          <p:nvPr/>
        </p:nvSpPr>
        <p:spPr>
          <a:xfrm>
            <a:off x="238050" y="190500"/>
            <a:ext cx="11715900" cy="6477000"/>
          </a:xfrm>
          <a:prstGeom prst="rect">
            <a:avLst/>
          </a:prstGeom>
          <a:solidFill>
            <a:srgbClr val="F7F6F1"/>
          </a:solidFill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g259b9c920a6_0_0"/>
          <p:cNvSpPr/>
          <p:nvPr/>
        </p:nvSpPr>
        <p:spPr>
          <a:xfrm>
            <a:off x="238125" y="190500"/>
            <a:ext cx="11715900" cy="77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</a:rPr>
              <a:t>데이터와 모델 파이프 라인</a:t>
            </a:r>
            <a:r>
              <a:rPr b="1" lang="en-US" sz="3000">
                <a:solidFill>
                  <a:srgbClr val="3F3F3F"/>
                </a:solidFill>
              </a:rPr>
              <a:t> </a:t>
            </a:r>
            <a:endParaRPr sz="2400">
              <a:solidFill>
                <a:srgbClr val="3F3F3F"/>
              </a:solidFill>
            </a:endParaRPr>
          </a:p>
        </p:txBody>
      </p:sp>
      <p:sp>
        <p:nvSpPr>
          <p:cNvPr id="102" name="Google Shape;102;g259b9c920a6_0_0"/>
          <p:cNvSpPr/>
          <p:nvPr/>
        </p:nvSpPr>
        <p:spPr>
          <a:xfrm>
            <a:off x="2715450" y="1962825"/>
            <a:ext cx="1731900" cy="602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movie</a:t>
            </a:r>
            <a:endParaRPr sz="3500"/>
          </a:p>
        </p:txBody>
      </p:sp>
      <p:sp>
        <p:nvSpPr>
          <p:cNvPr id="103" name="Google Shape;103;g259b9c920a6_0_0"/>
          <p:cNvSpPr/>
          <p:nvPr/>
        </p:nvSpPr>
        <p:spPr>
          <a:xfrm>
            <a:off x="2715525" y="3388263"/>
            <a:ext cx="1731900" cy="6024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voice</a:t>
            </a:r>
            <a:endParaRPr b="1" sz="35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g259b9c920a6_0_0"/>
          <p:cNvSpPr/>
          <p:nvPr/>
        </p:nvSpPr>
        <p:spPr>
          <a:xfrm>
            <a:off x="2726850" y="4813725"/>
            <a:ext cx="1731900" cy="602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text</a:t>
            </a:r>
            <a:endParaRPr b="1" sz="35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g259b9c920a6_0_0"/>
          <p:cNvSpPr/>
          <p:nvPr/>
        </p:nvSpPr>
        <p:spPr>
          <a:xfrm>
            <a:off x="7105650" y="1962825"/>
            <a:ext cx="2390700" cy="602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keypoint</a:t>
            </a:r>
            <a:endParaRPr sz="3500"/>
          </a:p>
        </p:txBody>
      </p:sp>
      <p:sp>
        <p:nvSpPr>
          <p:cNvPr id="106" name="Google Shape;106;g259b9c920a6_0_0"/>
          <p:cNvSpPr/>
          <p:nvPr/>
        </p:nvSpPr>
        <p:spPr>
          <a:xfrm>
            <a:off x="7095850" y="3372225"/>
            <a:ext cx="2390700" cy="6024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openpose</a:t>
            </a:r>
            <a:endParaRPr b="1" sz="35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g259b9c920a6_0_0"/>
          <p:cNvSpPr/>
          <p:nvPr/>
        </p:nvSpPr>
        <p:spPr>
          <a:xfrm>
            <a:off x="7019650" y="4861600"/>
            <a:ext cx="2557800" cy="602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hand movie</a:t>
            </a:r>
            <a:endParaRPr b="1" sz="3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8" name="Google Shape;108;g259b9c920a6_0_0"/>
          <p:cNvCxnSpPr/>
          <p:nvPr/>
        </p:nvCxnSpPr>
        <p:spPr>
          <a:xfrm flipH="1">
            <a:off x="3578625" y="2640588"/>
            <a:ext cx="5700" cy="67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g259b9c920a6_0_0"/>
          <p:cNvCxnSpPr/>
          <p:nvPr/>
        </p:nvCxnSpPr>
        <p:spPr>
          <a:xfrm flipH="1">
            <a:off x="3578625" y="4088388"/>
            <a:ext cx="5700" cy="67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g259b9c920a6_0_0"/>
          <p:cNvCxnSpPr/>
          <p:nvPr/>
        </p:nvCxnSpPr>
        <p:spPr>
          <a:xfrm flipH="1" rot="10800000">
            <a:off x="4687725" y="2335938"/>
            <a:ext cx="2210100" cy="2805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g259b9c920a6_0_0"/>
          <p:cNvCxnSpPr/>
          <p:nvPr/>
        </p:nvCxnSpPr>
        <p:spPr>
          <a:xfrm flipH="1">
            <a:off x="8303025" y="2640588"/>
            <a:ext cx="5700" cy="67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g259b9c920a6_0_0"/>
          <p:cNvCxnSpPr/>
          <p:nvPr/>
        </p:nvCxnSpPr>
        <p:spPr>
          <a:xfrm flipH="1">
            <a:off x="8226825" y="4088388"/>
            <a:ext cx="5700" cy="67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g259b9c920a6_0_0"/>
          <p:cNvSpPr txBox="1"/>
          <p:nvPr/>
        </p:nvSpPr>
        <p:spPr>
          <a:xfrm>
            <a:off x="1454800" y="2772475"/>
            <a:ext cx="17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mp3 or wav 파일 변환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259b9c920a6_0_0"/>
          <p:cNvSpPr txBox="1"/>
          <p:nvPr/>
        </p:nvSpPr>
        <p:spPr>
          <a:xfrm>
            <a:off x="1568950" y="4202100"/>
            <a:ext cx="17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speech2text model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259b9c920a6_0_0"/>
          <p:cNvSpPr txBox="1"/>
          <p:nvPr/>
        </p:nvSpPr>
        <p:spPr>
          <a:xfrm>
            <a:off x="5021619" y="2912700"/>
            <a:ext cx="110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text keypoint mapping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g259b9c920a6_0_0"/>
          <p:cNvSpPr txBox="1"/>
          <p:nvPr/>
        </p:nvSpPr>
        <p:spPr>
          <a:xfrm>
            <a:off x="8465200" y="2772475"/>
            <a:ext cx="17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openpose 구현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259b9c920a6_0_0"/>
          <p:cNvSpPr txBox="1"/>
          <p:nvPr/>
        </p:nvSpPr>
        <p:spPr>
          <a:xfrm>
            <a:off x="8465200" y="4220275"/>
            <a:ext cx="17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stable diffusion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7767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9b9c920a6_0_28"/>
          <p:cNvSpPr/>
          <p:nvPr/>
        </p:nvSpPr>
        <p:spPr>
          <a:xfrm>
            <a:off x="238125" y="190500"/>
            <a:ext cx="11715900" cy="6477000"/>
          </a:xfrm>
          <a:prstGeom prst="rect">
            <a:avLst/>
          </a:prstGeom>
          <a:solidFill>
            <a:srgbClr val="F7F6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g259b9c920a6_0_28"/>
          <p:cNvSpPr/>
          <p:nvPr/>
        </p:nvSpPr>
        <p:spPr>
          <a:xfrm>
            <a:off x="238125" y="190500"/>
            <a:ext cx="11715900" cy="77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</a:rPr>
              <a:t>협업 방식 - 노션</a:t>
            </a:r>
            <a:endParaRPr b="1" sz="2400">
              <a:solidFill>
                <a:srgbClr val="3F3F3F"/>
              </a:solidFill>
            </a:endParaRPr>
          </a:p>
        </p:txBody>
      </p:sp>
      <p:sp>
        <p:nvSpPr>
          <p:cNvPr id="124" name="Google Shape;124;g259b9c920a6_0_28"/>
          <p:cNvSpPr/>
          <p:nvPr/>
        </p:nvSpPr>
        <p:spPr>
          <a:xfrm>
            <a:off x="951424" y="5188355"/>
            <a:ext cx="29592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Malgun Gothic"/>
              <a:buChar char="❏"/>
            </a:pPr>
            <a:r>
              <a:rPr b="1"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일주일에 2번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Malgun Gothic"/>
              <a:buChar char="❏"/>
            </a:pPr>
            <a:r>
              <a:rPr b="1"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진행방향성 및 현황 공유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g259b9c920a6_0_28"/>
          <p:cNvSpPr/>
          <p:nvPr/>
        </p:nvSpPr>
        <p:spPr>
          <a:xfrm>
            <a:off x="4519655" y="5188355"/>
            <a:ext cx="29592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b="1"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매일 아침 10분 정도 회의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b="1"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컨디션 공유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b="1"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전날 작업했던 내용 공유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b="1"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오늘 진행했던 작업 내용 공유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g259b9c920a6_0_28"/>
          <p:cNvSpPr/>
          <p:nvPr/>
        </p:nvSpPr>
        <p:spPr>
          <a:xfrm>
            <a:off x="8087886" y="5188355"/>
            <a:ext cx="29592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Malgun Gothic"/>
              <a:buChar char="❏"/>
            </a:pPr>
            <a:r>
              <a:rPr b="1"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기술일지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Malgun Gothic"/>
              <a:buChar char="❏"/>
            </a:pPr>
            <a:r>
              <a:rPr b="1"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지식 내용 공유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번호, 폰트이(가) 표시된 사진&#10;&#10;자동 생성된 설명" id="127" name="Google Shape;127;g259b9c920a6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423" y="1415455"/>
            <a:ext cx="3192313" cy="335558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660000" dist="304800">
              <a:srgbClr val="000000">
                <a:alpha val="29000"/>
              </a:srgbClr>
            </a:outerShdw>
          </a:effectLst>
        </p:spPr>
      </p:pic>
      <p:pic>
        <p:nvPicPr>
          <p:cNvPr descr="텍스트, 스크린샷, 폰트, 디자인이(가) 표시된 사진&#10;&#10;자동 생성된 설명" id="128" name="Google Shape;128;g259b9c920a6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3792" y="1415455"/>
            <a:ext cx="3192313" cy="335558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4020000" dist="323850">
              <a:srgbClr val="000000">
                <a:alpha val="32000"/>
              </a:srgbClr>
            </a:outerShdw>
          </a:effectLst>
        </p:spPr>
      </p:pic>
      <p:pic>
        <p:nvPicPr>
          <p:cNvPr descr="텍스트, 스크린샷, 웹 페이지, 웹사이트이(가) 표시된 사진&#10;&#10;자동 생성된 설명" id="129" name="Google Shape;129;g259b9c920a6_0_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96164" y="1415455"/>
            <a:ext cx="3192313" cy="335558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3600000" dist="295275">
              <a:srgbClr val="000000">
                <a:alpha val="29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7767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9b9c9233d_2_0"/>
          <p:cNvSpPr/>
          <p:nvPr/>
        </p:nvSpPr>
        <p:spPr>
          <a:xfrm>
            <a:off x="238125" y="190500"/>
            <a:ext cx="11715900" cy="6477000"/>
          </a:xfrm>
          <a:prstGeom prst="rect">
            <a:avLst/>
          </a:prstGeom>
          <a:solidFill>
            <a:srgbClr val="F7F6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g259b9c9233d_2_0"/>
          <p:cNvSpPr/>
          <p:nvPr/>
        </p:nvSpPr>
        <p:spPr>
          <a:xfrm>
            <a:off x="238125" y="190500"/>
            <a:ext cx="11715900" cy="77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</a:rPr>
              <a:t>협업 방식 - 노션</a:t>
            </a:r>
            <a:endParaRPr b="1" sz="2400">
              <a:solidFill>
                <a:srgbClr val="3F3F3F"/>
              </a:solidFill>
            </a:endParaRPr>
          </a:p>
        </p:txBody>
      </p:sp>
      <p:pic>
        <p:nvPicPr>
          <p:cNvPr id="136" name="Google Shape;136;g259b9c9233d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625" y="2080500"/>
            <a:ext cx="4023852" cy="2860724"/>
          </a:xfrm>
          <a:prstGeom prst="rect">
            <a:avLst/>
          </a:prstGeom>
          <a:noFill/>
          <a:ln>
            <a:noFill/>
          </a:ln>
          <a:effectLst>
            <a:outerShdw blurRad="228600" rotWithShape="0" algn="t" dir="5400000" dist="447675">
              <a:srgbClr val="000000">
                <a:alpha val="27840"/>
              </a:srgbClr>
            </a:outerShdw>
          </a:effectLst>
        </p:spPr>
      </p:pic>
      <p:pic>
        <p:nvPicPr>
          <p:cNvPr id="137" name="Google Shape;137;g259b9c9233d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5000" y="1342650"/>
            <a:ext cx="4966301" cy="496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7767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9b9c920a6_0_40"/>
          <p:cNvSpPr/>
          <p:nvPr/>
        </p:nvSpPr>
        <p:spPr>
          <a:xfrm>
            <a:off x="238125" y="190500"/>
            <a:ext cx="11715900" cy="6477000"/>
          </a:xfrm>
          <a:prstGeom prst="rect">
            <a:avLst/>
          </a:prstGeom>
          <a:solidFill>
            <a:srgbClr val="F7F6F1"/>
          </a:solidFill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g259b9c920a6_0_40"/>
          <p:cNvSpPr/>
          <p:nvPr/>
        </p:nvSpPr>
        <p:spPr>
          <a:xfrm>
            <a:off x="238125" y="190500"/>
            <a:ext cx="11715900" cy="77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3F3F3F"/>
                </a:solidFill>
              </a:rPr>
              <a:t> ☁︎ Model</a:t>
            </a:r>
            <a:endParaRPr b="1" sz="2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259b9c920a6_0_40"/>
          <p:cNvSpPr/>
          <p:nvPr/>
        </p:nvSpPr>
        <p:spPr>
          <a:xfrm>
            <a:off x="457300" y="2993200"/>
            <a:ext cx="2390700" cy="529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Video</a:t>
            </a:r>
            <a:endParaRPr sz="3500"/>
          </a:p>
        </p:txBody>
      </p:sp>
      <p:sp>
        <p:nvSpPr>
          <p:cNvPr id="145" name="Google Shape;145;g259b9c920a6_0_40"/>
          <p:cNvSpPr/>
          <p:nvPr/>
        </p:nvSpPr>
        <p:spPr>
          <a:xfrm>
            <a:off x="4602600" y="2956600"/>
            <a:ext cx="2390700" cy="6024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Text</a:t>
            </a:r>
            <a:endParaRPr b="1" sz="35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g259b9c920a6_0_40"/>
          <p:cNvSpPr/>
          <p:nvPr/>
        </p:nvSpPr>
        <p:spPr>
          <a:xfrm>
            <a:off x="8772250" y="2956600"/>
            <a:ext cx="2851200" cy="602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Keypoint</a:t>
            </a:r>
            <a:endParaRPr b="1" sz="3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7" name="Google Shape;147;g259b9c920a6_0_40"/>
          <p:cNvCxnSpPr/>
          <p:nvPr/>
        </p:nvCxnSpPr>
        <p:spPr>
          <a:xfrm flipH="1" rot="10800000">
            <a:off x="2918000" y="3213550"/>
            <a:ext cx="1435800" cy="1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g259b9c920a6_0_40"/>
          <p:cNvCxnSpPr/>
          <p:nvPr/>
        </p:nvCxnSpPr>
        <p:spPr>
          <a:xfrm flipH="1" rot="10800000">
            <a:off x="7163300" y="3213550"/>
            <a:ext cx="1435800" cy="1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g259b9c920a6_0_40"/>
          <p:cNvCxnSpPr/>
          <p:nvPr/>
        </p:nvCxnSpPr>
        <p:spPr>
          <a:xfrm>
            <a:off x="7820250" y="3375550"/>
            <a:ext cx="15300" cy="1344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0" name="Google Shape;150;g259b9c920a6_0_40"/>
          <p:cNvCxnSpPr/>
          <p:nvPr/>
        </p:nvCxnSpPr>
        <p:spPr>
          <a:xfrm>
            <a:off x="3565275" y="3340300"/>
            <a:ext cx="15300" cy="1344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51" name="Google Shape;151;g259b9c920a6_0_40"/>
          <p:cNvSpPr txBox="1"/>
          <p:nvPr/>
        </p:nvSpPr>
        <p:spPr>
          <a:xfrm>
            <a:off x="2706975" y="4795750"/>
            <a:ext cx="17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algun Gothic"/>
                <a:ea typeface="Malgun Gothic"/>
                <a:cs typeface="Malgun Gothic"/>
                <a:sym typeface="Malgun Gothic"/>
              </a:rPr>
              <a:t>&lt;Wav2vec&gt;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g259b9c920a6_0_40"/>
          <p:cNvSpPr txBox="1"/>
          <p:nvPr/>
        </p:nvSpPr>
        <p:spPr>
          <a:xfrm>
            <a:off x="6567600" y="4871950"/>
            <a:ext cx="2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g259b9c920a6_0_40"/>
          <p:cNvSpPr txBox="1"/>
          <p:nvPr/>
        </p:nvSpPr>
        <p:spPr>
          <a:xfrm>
            <a:off x="2982975" y="2828650"/>
            <a:ext cx="11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video2text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g259b9c920a6_0_40"/>
          <p:cNvSpPr txBox="1"/>
          <p:nvPr/>
        </p:nvSpPr>
        <p:spPr>
          <a:xfrm>
            <a:off x="7163300" y="2822950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text2keypoint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g259b9c920a6_0_40"/>
          <p:cNvSpPr txBox="1"/>
          <p:nvPr/>
        </p:nvSpPr>
        <p:spPr>
          <a:xfrm>
            <a:off x="6961950" y="4795750"/>
            <a:ext cx="17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algun Gothic"/>
                <a:ea typeface="Malgun Gothic"/>
                <a:cs typeface="Malgun Gothic"/>
                <a:sym typeface="Malgun Gothic"/>
              </a:rPr>
              <a:t>koNLPy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algun Gothic"/>
                <a:ea typeface="Malgun Gothic"/>
                <a:cs typeface="Malgun Gothic"/>
                <a:sym typeface="Malgun Gothic"/>
              </a:rPr>
              <a:t>soyNLP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algun Gothic"/>
                <a:ea typeface="Malgun Gothic"/>
                <a:cs typeface="Malgun Gothic"/>
                <a:sym typeface="Malgun Gothic"/>
              </a:rPr>
              <a:t>difflib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7767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8dc4f71f3_0_25"/>
          <p:cNvSpPr/>
          <p:nvPr/>
        </p:nvSpPr>
        <p:spPr>
          <a:xfrm>
            <a:off x="238050" y="190500"/>
            <a:ext cx="11715900" cy="6477000"/>
          </a:xfrm>
          <a:prstGeom prst="rect">
            <a:avLst/>
          </a:prstGeom>
          <a:solidFill>
            <a:srgbClr val="F7F6F1"/>
          </a:solidFill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g258dc4f71f3_0_25"/>
          <p:cNvSpPr/>
          <p:nvPr/>
        </p:nvSpPr>
        <p:spPr>
          <a:xfrm>
            <a:off x="238050" y="190500"/>
            <a:ext cx="11715900" cy="77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3F3F3F"/>
                </a:solidFill>
              </a:rPr>
              <a:t> ☁︎ Wav2vec</a:t>
            </a:r>
            <a:endParaRPr sz="2400">
              <a:solidFill>
                <a:srgbClr val="3F3F3F"/>
              </a:solidFill>
            </a:endParaRPr>
          </a:p>
        </p:txBody>
      </p:sp>
      <p:pic>
        <p:nvPicPr>
          <p:cNvPr id="162" name="Google Shape;162;g258dc4f71f3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700" y="2471700"/>
            <a:ext cx="5131450" cy="2367474"/>
          </a:xfrm>
          <a:prstGeom prst="rect">
            <a:avLst/>
          </a:prstGeom>
          <a:noFill/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</p:pic>
      <p:sp>
        <p:nvSpPr>
          <p:cNvPr id="163" name="Google Shape;163;g258dc4f71f3_0_25"/>
          <p:cNvSpPr txBox="1"/>
          <p:nvPr/>
        </p:nvSpPr>
        <p:spPr>
          <a:xfrm>
            <a:off x="555225" y="1341825"/>
            <a:ext cx="4638600" cy="4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lgun Gothic"/>
              <a:buChar char="❏"/>
            </a:pPr>
            <a:r>
              <a:rPr lang="en-US" sz="1900">
                <a:latin typeface="Malgun Gothic"/>
                <a:ea typeface="Malgun Gothic"/>
                <a:cs typeface="Malgun Gothic"/>
                <a:sym typeface="Malgun Gothic"/>
              </a:rPr>
              <a:t>머신러닝을 이용한 음성 인식 모델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lgun Gothic"/>
              <a:buChar char="❏"/>
            </a:pPr>
            <a:r>
              <a:rPr lang="en-US" sz="1900">
                <a:latin typeface="Malgun Gothic"/>
                <a:ea typeface="Malgun Gothic"/>
                <a:cs typeface="Malgun Gothic"/>
                <a:sym typeface="Malgun Gothic"/>
              </a:rPr>
              <a:t>pre-training  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lgun Gothic"/>
              <a:buChar char="❏"/>
            </a:pPr>
            <a:r>
              <a:rPr lang="en-US" sz="1900">
                <a:latin typeface="Malgun Gothic"/>
                <a:ea typeface="Malgun Gothic"/>
                <a:cs typeface="Malgun Gothic"/>
                <a:sym typeface="Malgun Gothic"/>
              </a:rPr>
              <a:t>fine-tuning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lgun Gothic"/>
              <a:buChar char="❏"/>
            </a:pPr>
            <a:r>
              <a:rPr lang="en-US" sz="1900">
                <a:latin typeface="Malgun Gothic"/>
                <a:ea typeface="Malgun Gothic"/>
                <a:cs typeface="Malgun Gothic"/>
                <a:sym typeface="Malgun Gothic"/>
              </a:rPr>
              <a:t>Self-supervised learning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lgun Gothic"/>
              <a:buChar char="❏"/>
            </a:pPr>
            <a:r>
              <a:rPr lang="en-US" sz="1900">
                <a:latin typeface="Malgun Gothic"/>
                <a:ea typeface="Malgun Gothic"/>
                <a:cs typeface="Malgun Gothic"/>
                <a:sym typeface="Malgun Gothic"/>
              </a:rPr>
              <a:t>CPC(contrastive predictive coding)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7767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9a64e74f0_0_46"/>
          <p:cNvSpPr/>
          <p:nvPr/>
        </p:nvSpPr>
        <p:spPr>
          <a:xfrm>
            <a:off x="238050" y="190500"/>
            <a:ext cx="11715900" cy="6477000"/>
          </a:xfrm>
          <a:prstGeom prst="rect">
            <a:avLst/>
          </a:prstGeom>
          <a:solidFill>
            <a:srgbClr val="F7F6F1"/>
          </a:solidFill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g259a64e74f0_0_46"/>
          <p:cNvSpPr/>
          <p:nvPr/>
        </p:nvSpPr>
        <p:spPr>
          <a:xfrm>
            <a:off x="238125" y="190500"/>
            <a:ext cx="11715900" cy="77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3F3F3F"/>
                </a:solidFill>
              </a:rPr>
              <a:t> ☁︎ Model 구조</a:t>
            </a:r>
            <a:endParaRPr sz="2400">
              <a:solidFill>
                <a:srgbClr val="3F3F3F"/>
              </a:solidFill>
            </a:endParaRPr>
          </a:p>
        </p:txBody>
      </p:sp>
      <p:sp>
        <p:nvSpPr>
          <p:cNvPr id="170" name="Google Shape;170;g259a64e74f0_0_46"/>
          <p:cNvSpPr txBox="1"/>
          <p:nvPr/>
        </p:nvSpPr>
        <p:spPr>
          <a:xfrm>
            <a:off x="3229950" y="5663775"/>
            <a:ext cx="4893000" cy="400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pre-training 과정에서의 Wav2vec2.0 모델 아키텍쳐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1" name="Google Shape;171;g259a64e74f0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075" y="1178225"/>
            <a:ext cx="10617751" cy="3900225"/>
          </a:xfrm>
          <a:prstGeom prst="rect">
            <a:avLst/>
          </a:prstGeom>
          <a:noFill/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7767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9a64e74f0_0_33"/>
          <p:cNvSpPr/>
          <p:nvPr/>
        </p:nvSpPr>
        <p:spPr>
          <a:xfrm>
            <a:off x="238050" y="190500"/>
            <a:ext cx="11715900" cy="6477000"/>
          </a:xfrm>
          <a:prstGeom prst="rect">
            <a:avLst/>
          </a:prstGeom>
          <a:solidFill>
            <a:srgbClr val="F7F6F1"/>
          </a:solidFill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g259a64e74f0_0_33"/>
          <p:cNvSpPr/>
          <p:nvPr/>
        </p:nvSpPr>
        <p:spPr>
          <a:xfrm>
            <a:off x="238125" y="190500"/>
            <a:ext cx="11715900" cy="77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2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</a:rPr>
              <a:t>Video2text result</a:t>
            </a:r>
            <a:endParaRPr b="1" sz="2400">
              <a:solidFill>
                <a:srgbClr val="3F3F3F"/>
              </a:solidFill>
            </a:endParaRPr>
          </a:p>
        </p:txBody>
      </p:sp>
      <p:pic>
        <p:nvPicPr>
          <p:cNvPr id="178" name="Google Shape;178;g259a64e74f0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400" y="962100"/>
            <a:ext cx="8057950" cy="3945425"/>
          </a:xfrm>
          <a:prstGeom prst="rect">
            <a:avLst/>
          </a:prstGeom>
          <a:noFill/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</p:pic>
      <p:pic>
        <p:nvPicPr>
          <p:cNvPr id="179" name="Google Shape;179;g259a64e74f0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400" y="4907525"/>
            <a:ext cx="8057950" cy="1402800"/>
          </a:xfrm>
          <a:prstGeom prst="rect">
            <a:avLst/>
          </a:prstGeom>
          <a:noFill/>
          <a:ln>
            <a:noFill/>
          </a:ln>
          <a:effectLst>
            <a:outerShdw blurRad="228600" sx="90000" rotWithShape="0" algn="t" dir="5400000" dist="787400" sy="90000">
              <a:srgbClr val="000000">
                <a:alpha val="2784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2023-03-19T07:58:10Z</dcterms:created>
  <dc:creator>Microsoft 계정</dc:creator>
</cp:coreProperties>
</file>